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427" r:id="rId3"/>
    <p:sldId id="502" r:id="rId4"/>
    <p:sldId id="505" r:id="rId5"/>
    <p:sldId id="506" r:id="rId6"/>
    <p:sldId id="507" r:id="rId7"/>
    <p:sldId id="508" r:id="rId8"/>
    <p:sldId id="509" r:id="rId9"/>
    <p:sldId id="51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1" autoAdjust="0"/>
    <p:restoredTop sz="94660"/>
  </p:normalViewPr>
  <p:slideViewPr>
    <p:cSldViewPr snapToGrid="0">
      <p:cViewPr varScale="1">
        <p:scale>
          <a:sx n="73" d="100"/>
          <a:sy n="73" d="100"/>
        </p:scale>
        <p:origin x="54" y="2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12/18/2017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12/18/2017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12/18/2017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VWO 5.</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Lessen aankomende week</a:t>
            </a:r>
            <a:endParaRPr lang="nl-NL" dirty="0"/>
          </a:p>
        </p:txBody>
      </p:sp>
      <p:sp>
        <p:nvSpPr>
          <p:cNvPr id="3" name="Tijdelijke aanduiding voor inhoud 2"/>
          <p:cNvSpPr>
            <a:spLocks noGrp="1"/>
          </p:cNvSpPr>
          <p:nvPr>
            <p:ph idx="1"/>
          </p:nvPr>
        </p:nvSpPr>
        <p:spPr/>
        <p:txBody>
          <a:bodyPr>
            <a:normAutofit/>
          </a:bodyPr>
          <a:lstStyle/>
          <a:p>
            <a:r>
              <a:rPr lang="nl-NL" sz="2500" dirty="0" smtClean="0"/>
              <a:t>Les 1: SO: eerste half uur leren/vragenstellen 2</a:t>
            </a:r>
            <a:r>
              <a:rPr lang="nl-NL" sz="2500" baseline="30000" dirty="0" smtClean="0"/>
              <a:t>de</a:t>
            </a:r>
            <a:r>
              <a:rPr lang="nl-NL" sz="2500" dirty="0" smtClean="0"/>
              <a:t> halfuur SO.</a:t>
            </a:r>
          </a:p>
          <a:p>
            <a:r>
              <a:rPr lang="nl-NL" sz="2500" dirty="0" smtClean="0"/>
              <a:t>Les 2: 40 minuten rooster, 2 oefenopgaves maken.</a:t>
            </a:r>
          </a:p>
          <a:p>
            <a:endParaRPr lang="nl-NL" sz="2500" dirty="0" smtClean="0"/>
          </a:p>
          <a:p>
            <a:endParaRPr lang="nl-NL" sz="2500" dirty="0" smtClean="0"/>
          </a:p>
          <a:p>
            <a:endParaRPr lang="nl-NL" sz="2500" dirty="0"/>
          </a:p>
        </p:txBody>
      </p:sp>
    </p:spTree>
    <p:extLst>
      <p:ext uri="{BB962C8B-B14F-4D97-AF65-F5344CB8AC3E}">
        <p14:creationId xmlns:p14="http://schemas.microsoft.com/office/powerpoint/2010/main" val="25844553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oefenopgave 1: woningnood.</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15 minuten de tijd</a:t>
            </a:r>
          </a:p>
          <a:p>
            <a:r>
              <a:rPr lang="nl-NL" sz="2500" dirty="0" smtClean="0"/>
              <a:t>Eerder klaar?</a:t>
            </a:r>
          </a:p>
          <a:p>
            <a:r>
              <a:rPr lang="nl-NL" sz="2500" dirty="0" smtClean="0"/>
              <a:t>Oefenopgave 2 maken.</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1"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88" y="197601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82" y="19340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767182" y="194242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67499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228600" y="84221"/>
            <a:ext cx="10924674" cy="5957141"/>
          </a:xfrm>
        </p:spPr>
        <p:txBody>
          <a:bodyPr>
            <a:noAutofit/>
          </a:bodyPr>
          <a:lstStyle/>
          <a:p>
            <a:r>
              <a:rPr lang="nl-NL" sz="2200" dirty="0"/>
              <a:t>1.	</a:t>
            </a:r>
            <a:r>
              <a:rPr lang="nl-NL" sz="2200" dirty="0" smtClean="0"/>
              <a:t>2p	Door </a:t>
            </a:r>
            <a:r>
              <a:rPr lang="nl-NL" sz="2200" dirty="0"/>
              <a:t>beperking van de hypotheekrenteaftrek wordt het aanschaffen van een koopwoning minder aantrekkelijk, zodat de vraag naar huurwoningen (bij gelijkblijvende huur) zal toenemen.</a:t>
            </a:r>
          </a:p>
          <a:p>
            <a:r>
              <a:rPr lang="nl-NL" sz="2200" dirty="0"/>
              <a:t> </a:t>
            </a:r>
            <a:r>
              <a:rPr lang="nl-NL" sz="2200" dirty="0" smtClean="0"/>
              <a:t>2</a:t>
            </a:r>
            <a:r>
              <a:rPr lang="nl-NL" sz="2200" dirty="0"/>
              <a:t>.	</a:t>
            </a:r>
            <a:r>
              <a:rPr lang="nl-NL" sz="2200" dirty="0" smtClean="0"/>
              <a:t>2p	Bij </a:t>
            </a:r>
            <a:r>
              <a:rPr lang="nl-NL" sz="2200" dirty="0"/>
              <a:t>een huur van € 400 is de vraag 340.000 woningen (V2-lijn) en het aanbod 260.000 woningen.</a:t>
            </a:r>
          </a:p>
          <a:p>
            <a:r>
              <a:rPr lang="nl-NL" sz="2200" dirty="0"/>
              <a:t>Het overheidsaanbod = 340.000 − 260.000 = 80.000 woningen.</a:t>
            </a:r>
          </a:p>
          <a:p>
            <a:r>
              <a:rPr lang="nl-NL" sz="2200" dirty="0"/>
              <a:t>In procenten = (80.000/340.000 × 100% = 23,5%.</a:t>
            </a:r>
          </a:p>
          <a:p>
            <a:r>
              <a:rPr lang="nl-NL" sz="2200" dirty="0"/>
              <a:t> </a:t>
            </a:r>
            <a:r>
              <a:rPr lang="nl-NL" sz="2200" dirty="0" smtClean="0"/>
              <a:t>3</a:t>
            </a:r>
            <a:r>
              <a:rPr lang="nl-NL" sz="2200" dirty="0"/>
              <a:t>.	</a:t>
            </a:r>
            <a:r>
              <a:rPr lang="nl-NL" sz="2200" dirty="0" smtClean="0"/>
              <a:t>2p	€ </a:t>
            </a:r>
            <a:r>
              <a:rPr lang="nl-NL" sz="2200" dirty="0"/>
              <a:t>200.</a:t>
            </a:r>
          </a:p>
          <a:p>
            <a:r>
              <a:rPr lang="nl-NL" sz="2200" dirty="0"/>
              <a:t>Bij een huur van € 400 is de vraag 340.000 en willen de verhuurders € 600 ontvangen om het aanbod op 340.000 te brengen. Het verschil van 600 – 400 = € 200 per huurwoning moet gesubsidieerd worden.</a:t>
            </a:r>
          </a:p>
          <a:p>
            <a:r>
              <a:rPr lang="nl-NL" sz="2200" dirty="0"/>
              <a:t> </a:t>
            </a:r>
            <a:r>
              <a:rPr lang="nl-NL" sz="2200" dirty="0" smtClean="0"/>
              <a:t>4</a:t>
            </a:r>
            <a:r>
              <a:rPr lang="nl-NL" sz="2200" dirty="0"/>
              <a:t>.	</a:t>
            </a:r>
            <a:r>
              <a:rPr lang="nl-NL" sz="2200" dirty="0" smtClean="0"/>
              <a:t>2p	Nee</a:t>
            </a:r>
            <a:r>
              <a:rPr lang="nl-NL" sz="2200" dirty="0"/>
              <a:t>. </a:t>
            </a:r>
            <a:r>
              <a:rPr lang="nl-NL" sz="2200" dirty="0" smtClean="0"/>
              <a:t>	Ook </a:t>
            </a:r>
            <a:r>
              <a:rPr lang="nl-NL" sz="2200" dirty="0"/>
              <a:t>bij verhuur door de overheid kunnen mensen die de gevraagde huur niet willen of kunnen betalen worden uitgesloten.</a:t>
            </a:r>
          </a:p>
          <a:p>
            <a:r>
              <a:rPr lang="nl-NL" sz="2200" dirty="0"/>
              <a:t/>
            </a:r>
            <a:br>
              <a:rPr lang="nl-NL" sz="2200" dirty="0"/>
            </a:br>
            <a:endParaRPr lang="nl-NL" sz="2200" dirty="0"/>
          </a:p>
        </p:txBody>
      </p:sp>
    </p:spTree>
    <p:extLst>
      <p:ext uri="{BB962C8B-B14F-4D97-AF65-F5344CB8AC3E}">
        <p14:creationId xmlns:p14="http://schemas.microsoft.com/office/powerpoint/2010/main" val="1687047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Tijdelijke aanduiding voor inhoud 1"/>
          <p:cNvPicPr>
            <a:picLocks noGrp="1" noChangeAspect="1"/>
          </p:cNvPicPr>
          <p:nvPr>
            <p:ph idx="1"/>
          </p:nvPr>
        </p:nvPicPr>
        <p:blipFill>
          <a:blip r:embed="rId2"/>
          <a:stretch>
            <a:fillRect/>
          </a:stretch>
        </p:blipFill>
        <p:spPr>
          <a:xfrm>
            <a:off x="-1" y="0"/>
            <a:ext cx="5967663" cy="6994656"/>
          </a:xfrm>
          <a:prstGeom prst="rect">
            <a:avLst/>
          </a:prstGeom>
        </p:spPr>
      </p:pic>
    </p:spTree>
    <p:extLst>
      <p:ext uri="{BB962C8B-B14F-4D97-AF65-F5344CB8AC3E}">
        <p14:creationId xmlns:p14="http://schemas.microsoft.com/office/powerpoint/2010/main" val="14644039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228600" y="84221"/>
            <a:ext cx="10924674" cy="5957141"/>
          </a:xfrm>
        </p:spPr>
        <p:txBody>
          <a:bodyPr>
            <a:noAutofit/>
          </a:bodyPr>
          <a:lstStyle/>
          <a:p>
            <a:r>
              <a:rPr lang="nl-NL" sz="2000" dirty="0"/>
              <a:t> </a:t>
            </a:r>
            <a:r>
              <a:rPr lang="nl-NL" sz="2000" dirty="0" smtClean="0"/>
              <a:t>6</a:t>
            </a:r>
            <a:r>
              <a:rPr lang="nl-NL" sz="2000" dirty="0"/>
              <a:t>.	2p</a:t>
            </a:r>
          </a:p>
          <a:p>
            <a:r>
              <a:rPr lang="nl-NL" sz="2000" dirty="0"/>
              <a:t>De verschuiving de vraaglijn naar rechts, betekent dat de betalingsbereidheid van de (nieuwe) consumenten toeneemt. Hierdoor neemt het consumentensurplus toe. Door de hogere evenwichtsprijs neemt het consumentensurplus af. In dit geval neemt het consumentensurplus per saldo toe.</a:t>
            </a:r>
          </a:p>
          <a:p>
            <a:r>
              <a:rPr lang="nl-NL" sz="2000" dirty="0"/>
              <a:t> </a:t>
            </a:r>
            <a:r>
              <a:rPr lang="nl-NL" sz="2000" dirty="0" smtClean="0"/>
              <a:t>7</a:t>
            </a:r>
            <a:r>
              <a:rPr lang="nl-NL" sz="2000" dirty="0"/>
              <a:t>.	2p</a:t>
            </a:r>
          </a:p>
          <a:p>
            <a:r>
              <a:rPr lang="nl-NL" sz="2000" dirty="0"/>
              <a:t>Zie figuur B, de grijze driehoek.</a:t>
            </a:r>
          </a:p>
          <a:p>
            <a:r>
              <a:rPr lang="nl-NL" sz="2000" dirty="0"/>
              <a:t>Door het instellen van de maximumprijs daalt het aanbod van 280.000 bij de evenwichtsprijs naar 260.000 bij de maximumprijs. Het aantal transacties (afzet) blijft dan ook beperkt tot 260.000. Hierdoor gaat het lichtgrijze </a:t>
            </a:r>
            <a:r>
              <a:rPr lang="nl-NL" sz="2000" dirty="0" err="1"/>
              <a:t>Harberger</a:t>
            </a:r>
            <a:r>
              <a:rPr lang="nl-NL" sz="2000" dirty="0"/>
              <a:t> driehoekje aan surplus verloren. Dit is ook het welvaartsverlies.</a:t>
            </a:r>
          </a:p>
          <a:p>
            <a:endParaRPr lang="nl-NL" sz="1900" dirty="0"/>
          </a:p>
        </p:txBody>
      </p:sp>
    </p:spTree>
    <p:extLst>
      <p:ext uri="{BB962C8B-B14F-4D97-AF65-F5344CB8AC3E}">
        <p14:creationId xmlns:p14="http://schemas.microsoft.com/office/powerpoint/2010/main" val="3212501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Tijdelijke aanduiding voor inhoud 1"/>
          <p:cNvPicPr>
            <a:picLocks noGrp="1" noChangeAspect="1"/>
          </p:cNvPicPr>
          <p:nvPr>
            <p:ph idx="1"/>
          </p:nvPr>
        </p:nvPicPr>
        <p:blipFill>
          <a:blip r:embed="rId2"/>
          <a:stretch>
            <a:fillRect/>
          </a:stretch>
        </p:blipFill>
        <p:spPr>
          <a:xfrm>
            <a:off x="0" y="0"/>
            <a:ext cx="5351619" cy="6858000"/>
          </a:xfrm>
          <a:prstGeom prst="rect">
            <a:avLst/>
          </a:prstGeom>
        </p:spPr>
      </p:pic>
    </p:spTree>
    <p:extLst>
      <p:ext uri="{BB962C8B-B14F-4D97-AF65-F5344CB8AC3E}">
        <p14:creationId xmlns:p14="http://schemas.microsoft.com/office/powerpoint/2010/main" val="32655261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oefenopgave </a:t>
            </a:r>
            <a:r>
              <a:rPr lang="nl-NL" dirty="0" smtClean="0"/>
              <a:t>2: concertopgavedinges.</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10 </a:t>
            </a:r>
            <a:r>
              <a:rPr lang="nl-NL" sz="2500" dirty="0" smtClean="0"/>
              <a:t>minuten de tijd</a:t>
            </a:r>
          </a:p>
          <a:p>
            <a:r>
              <a:rPr lang="nl-NL" sz="2500" dirty="0" smtClean="0"/>
              <a:t>Eerder klaar?</a:t>
            </a:r>
          </a:p>
          <a:p>
            <a:r>
              <a:rPr lang="nl-NL" sz="2500" dirty="0" smtClean="0"/>
              <a:t>Oefenopgave 2 maken.</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665067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 y="0"/>
            <a:ext cx="10359189" cy="6749715"/>
          </a:xfrm>
        </p:spPr>
        <p:txBody>
          <a:bodyPr>
            <a:normAutofit fontScale="92500" lnSpcReduction="10000"/>
          </a:bodyPr>
          <a:lstStyle/>
          <a:p>
            <a:r>
              <a:rPr lang="nl-NL" dirty="0"/>
              <a:t>1.	</a:t>
            </a:r>
            <a:r>
              <a:rPr lang="nl-NL" dirty="0" smtClean="0"/>
              <a:t>2p 	De </a:t>
            </a:r>
            <a:r>
              <a:rPr lang="nl-NL" dirty="0"/>
              <a:t>concentratie van topartiesten op zaterdag leidt ertoe dat de betalingsbereidheid op zaterdag bij iedere hoeveelheid hoger is dan op zondag</a:t>
            </a:r>
            <a:r>
              <a:rPr lang="nl-NL" dirty="0" smtClean="0"/>
              <a:t>.</a:t>
            </a:r>
          </a:p>
          <a:p>
            <a:endParaRPr lang="nl-NL" dirty="0"/>
          </a:p>
          <a:p>
            <a:endParaRPr lang="nl-NL" dirty="0" smtClean="0"/>
          </a:p>
          <a:p>
            <a:endParaRPr lang="nl-NL" dirty="0"/>
          </a:p>
          <a:p>
            <a:endParaRPr lang="nl-NL" dirty="0" smtClean="0"/>
          </a:p>
          <a:p>
            <a:endParaRPr lang="nl-NL" dirty="0"/>
          </a:p>
          <a:p>
            <a:endParaRPr lang="nl-NL" dirty="0" smtClean="0"/>
          </a:p>
          <a:p>
            <a:endParaRPr lang="nl-NL" dirty="0"/>
          </a:p>
          <a:p>
            <a:endParaRPr lang="nl-NL" dirty="0" smtClean="0"/>
          </a:p>
          <a:p>
            <a:endParaRPr lang="nl-NL" dirty="0"/>
          </a:p>
          <a:p>
            <a:endParaRPr lang="nl-NL" dirty="0" smtClean="0"/>
          </a:p>
          <a:p>
            <a:endParaRPr lang="nl-NL" dirty="0"/>
          </a:p>
          <a:p>
            <a:endParaRPr lang="nl-NL" dirty="0" smtClean="0"/>
          </a:p>
          <a:p>
            <a:endParaRPr lang="nl-NL" dirty="0" smtClean="0"/>
          </a:p>
          <a:p>
            <a:endParaRPr lang="nl-NL" dirty="0"/>
          </a:p>
          <a:p>
            <a:r>
              <a:rPr lang="nl-NL" dirty="0"/>
              <a:t>3.	</a:t>
            </a:r>
            <a:r>
              <a:rPr lang="nl-NL" dirty="0" smtClean="0"/>
              <a:t>2p	Het </a:t>
            </a:r>
            <a:r>
              <a:rPr lang="nl-NL" dirty="0"/>
              <a:t>vraagoverschot op zaterdag is 15.000 belangstellenden.</a:t>
            </a:r>
          </a:p>
          <a:p>
            <a:r>
              <a:rPr lang="nl-NL" dirty="0"/>
              <a:t>Het aanbodoverschot op zondag is 60.000 – 55.000 = 5.000 toegangskaartjes.</a:t>
            </a:r>
          </a:p>
          <a:p>
            <a:r>
              <a:rPr lang="nl-NL" dirty="0"/>
              <a:t>15.000 – 5.000 = 10.000 belangstellenden krijgen geen toegangskaartje voor zondag.</a:t>
            </a:r>
          </a:p>
          <a:p>
            <a:endParaRPr lang="nl-NL" dirty="0"/>
          </a:p>
          <a:p>
            <a:endParaRPr lang="nl-NL" dirty="0"/>
          </a:p>
        </p:txBody>
      </p:sp>
      <p:pic>
        <p:nvPicPr>
          <p:cNvPr id="4" name="Afbeelding 3"/>
          <p:cNvPicPr>
            <a:picLocks noChangeAspect="1"/>
          </p:cNvPicPr>
          <p:nvPr/>
        </p:nvPicPr>
        <p:blipFill>
          <a:blip r:embed="rId2"/>
          <a:stretch>
            <a:fillRect/>
          </a:stretch>
        </p:blipFill>
        <p:spPr>
          <a:xfrm>
            <a:off x="-1" y="603083"/>
            <a:ext cx="4846321" cy="4997768"/>
          </a:xfrm>
          <a:prstGeom prst="rect">
            <a:avLst/>
          </a:prstGeom>
        </p:spPr>
      </p:pic>
    </p:spTree>
    <p:extLst>
      <p:ext uri="{BB962C8B-B14F-4D97-AF65-F5344CB8AC3E}">
        <p14:creationId xmlns:p14="http://schemas.microsoft.com/office/powerpoint/2010/main" val="3884940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1181</TotalTime>
  <Words>94</Words>
  <Application>Microsoft Office PowerPoint</Application>
  <PresentationFormat>Breedbeeld</PresentationFormat>
  <Paragraphs>69</Paragraphs>
  <Slides>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9</vt:i4>
      </vt:variant>
    </vt:vector>
  </HeadingPairs>
  <TitlesOfParts>
    <vt:vector size="13" baseType="lpstr">
      <vt:lpstr>Arial</vt:lpstr>
      <vt:lpstr>Trebuchet MS</vt:lpstr>
      <vt:lpstr>Wingdings 3</vt:lpstr>
      <vt:lpstr>Facet</vt:lpstr>
      <vt:lpstr>Welkom VWO 5.</vt:lpstr>
      <vt:lpstr>Lessen aankomende week</vt:lpstr>
      <vt:lpstr>Maak oefenopgave 1: woningnood.</vt:lpstr>
      <vt:lpstr>PowerPoint-presentatie</vt:lpstr>
      <vt:lpstr>PowerPoint-presentatie</vt:lpstr>
      <vt:lpstr>PowerPoint-presentatie</vt:lpstr>
      <vt:lpstr>PowerPoint-presentatie</vt:lpstr>
      <vt:lpstr>Maak oefenopgave 2: concertopgavedinges.</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Bas Jacobs</cp:lastModifiedBy>
  <cp:revision>161</cp:revision>
  <dcterms:created xsi:type="dcterms:W3CDTF">2017-08-27T09:00:36Z</dcterms:created>
  <dcterms:modified xsi:type="dcterms:W3CDTF">2017-12-18T09:37:23Z</dcterms:modified>
</cp:coreProperties>
</file>